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66" r:id="rId4"/>
    <p:sldId id="268" r:id="rId5"/>
    <p:sldId id="283" r:id="rId6"/>
    <p:sldId id="279" r:id="rId7"/>
    <p:sldId id="270" r:id="rId8"/>
    <p:sldId id="262" r:id="rId9"/>
    <p:sldId id="272" r:id="rId10"/>
    <p:sldId id="271" r:id="rId11"/>
    <p:sldId id="273" r:id="rId12"/>
    <p:sldId id="274" r:id="rId13"/>
    <p:sldId id="293" r:id="rId14"/>
    <p:sldId id="263" r:id="rId15"/>
    <p:sldId id="264" r:id="rId16"/>
    <p:sldId id="281" r:id="rId17"/>
    <p:sldId id="275" r:id="rId18"/>
    <p:sldId id="276" r:id="rId19"/>
    <p:sldId id="285" r:id="rId20"/>
    <p:sldId id="286" r:id="rId21"/>
    <p:sldId id="289" r:id="rId22"/>
    <p:sldId id="287" r:id="rId23"/>
    <p:sldId id="288" r:id="rId24"/>
    <p:sldId id="277" r:id="rId25"/>
    <p:sldId id="278" r:id="rId26"/>
    <p:sldId id="282" r:id="rId27"/>
    <p:sldId id="292" r:id="rId28"/>
    <p:sldId id="280" r:id="rId29"/>
    <p:sldId id="291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00FFFF"/>
    <a:srgbClr val="00FF00"/>
    <a:srgbClr val="00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88648" autoAdjust="0"/>
  </p:normalViewPr>
  <p:slideViewPr>
    <p:cSldViewPr>
      <p:cViewPr varScale="1">
        <p:scale>
          <a:sx n="69" d="100"/>
          <a:sy n="69" d="100"/>
        </p:scale>
        <p:origin x="-12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D6073E6C-CF57-4F46-AF97-801FA6F19774}" type="datetimeFigureOut">
              <a:rPr lang="en-US"/>
              <a:pPr>
                <a:defRPr/>
              </a:pPr>
              <a:t>3/5/2010</a:t>
            </a:fld>
            <a:endParaRPr lang="en-US" dirty="0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6152B19A-4B6E-4100-8119-4DBA20C538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42A4E8-09FB-456F-88AF-F65560516980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gradFill rotWithShape="0">
          <a:gsLst>
            <a:gs pos="0">
              <a:srgbClr val="00FF00"/>
            </a:gs>
            <a:gs pos="50000">
              <a:srgbClr val="00CCFF"/>
            </a:gs>
            <a:gs pos="100000">
              <a:srgbClr val="00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Click to edit Master title style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57600" y="5334000"/>
            <a:ext cx="5334000" cy="685800"/>
          </a:xfrm>
        </p:spPr>
        <p:txBody>
          <a:bodyPr/>
          <a:lstStyle>
            <a:lvl1pPr marL="0" indent="0" algn="ctr">
              <a:buFontTx/>
              <a:buNone/>
              <a:defRPr sz="2800" smtClean="0"/>
            </a:lvl1pPr>
          </a:lstStyle>
          <a:p>
            <a:r>
              <a:rPr lang="en-US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4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4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400"/>
            </a:lvl1pPr>
          </a:lstStyle>
          <a:p>
            <a:pPr>
              <a:defRPr/>
            </a:pPr>
            <a:fld id="{E4F7D02F-F0B1-4367-BBF7-1DB710C15C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88E95-2B78-4A70-964E-EE6F80B13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08ED7-02B3-4163-A378-792544D7C1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14D02-F46F-42E4-9945-8467BAFF5A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0C962-BB59-4220-AEE5-DC89792D49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6E5A3-CDB8-4958-841B-439723A789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5A153-62EE-4B51-9F79-09FE957C08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E3A03-23D8-41D5-A06C-DC352A28E8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42398-714C-4CCA-A514-992E6C51AB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2B3BC-E752-4419-B433-41938C8CD1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4F08E-2806-4576-B58E-53746816F4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7DC3F-F598-4E05-867E-DE60D6479A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6F00F-C4EC-40BB-81B3-7C937FB27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/>
            </a:gs>
            <a:gs pos="50000">
              <a:srgbClr val="00FFFF"/>
            </a:gs>
            <a:gs pos="100000">
              <a:srgbClr val="99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C4F2854-B697-40F1-AEC8-CB19C4CCDF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8" r:id="rId2"/>
    <p:sldLayoutId id="2147483687" r:id="rId3"/>
    <p:sldLayoutId id="2147483686" r:id="rId4"/>
    <p:sldLayoutId id="2147483685" r:id="rId5"/>
    <p:sldLayoutId id="2147483684" r:id="rId6"/>
    <p:sldLayoutId id="2147483683" r:id="rId7"/>
    <p:sldLayoutId id="2147483682" r:id="rId8"/>
    <p:sldLayoutId id="2147483681" r:id="rId9"/>
    <p:sldLayoutId id="2147483680" r:id="rId10"/>
    <p:sldLayoutId id="2147483679" r:id="rId11"/>
    <p:sldLayoutId id="2147483678" r:id="rId12"/>
    <p:sldLayoutId id="214748367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3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4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5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39975"/>
            <a:ext cx="7772400" cy="1470025"/>
          </a:xfrm>
        </p:spPr>
        <p:txBody>
          <a:bodyPr/>
          <a:lstStyle/>
          <a:p>
            <a:pPr eaLnBrk="1" hangingPunct="1"/>
            <a:r>
              <a:rPr lang="en-US"/>
              <a:t>Are video games actually exercise?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91000" y="5486400"/>
            <a:ext cx="5334000" cy="1371600"/>
          </a:xfrm>
        </p:spPr>
        <p:txBody>
          <a:bodyPr/>
          <a:lstStyle/>
          <a:p>
            <a:pPr eaLnBrk="1" hangingPunct="1"/>
            <a:r>
              <a:rPr lang="en-US" sz="2400"/>
              <a:t>Angela Taylor</a:t>
            </a:r>
          </a:p>
          <a:p>
            <a:pPr eaLnBrk="1" hangingPunct="1"/>
            <a:r>
              <a:rPr lang="en-US" sz="2400"/>
              <a:t>Bellwood-Antis High School</a:t>
            </a:r>
          </a:p>
          <a:p>
            <a:pPr eaLnBrk="1" hangingPunct="1"/>
            <a:r>
              <a:rPr lang="en-US" sz="2400"/>
              <a:t>10</a:t>
            </a:r>
            <a:r>
              <a:rPr lang="en-US" sz="2400" baseline="30000"/>
              <a:t>th</a:t>
            </a:r>
            <a:r>
              <a:rPr lang="en-US" sz="2400"/>
              <a:t> Grade</a:t>
            </a:r>
          </a:p>
          <a:p>
            <a:pPr eaLnBrk="1" hangingPunct="1"/>
            <a:endParaRPr lang="en-US" sz="2400"/>
          </a:p>
        </p:txBody>
      </p:sp>
      <p:pic>
        <p:nvPicPr>
          <p:cNvPr id="5124" name="Picture 3" descr="ddr.jpg"/>
          <p:cNvPicPr>
            <a:picLocks noChangeAspect="1"/>
          </p:cNvPicPr>
          <p:nvPr/>
        </p:nvPicPr>
        <p:blipFill>
          <a:blip r:embed="rId2" cstate="print"/>
          <a:srcRect l="9911" r="5714"/>
          <a:stretch>
            <a:fillRect/>
          </a:stretch>
        </p:blipFill>
        <p:spPr bwMode="auto">
          <a:xfrm rot="-846157">
            <a:off x="730250" y="3968750"/>
            <a:ext cx="1524000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 descr="gh2.jpg"/>
          <p:cNvPicPr>
            <a:picLocks noChangeAspect="1"/>
          </p:cNvPicPr>
          <p:nvPr/>
        </p:nvPicPr>
        <p:blipFill>
          <a:blip r:embed="rId3" cstate="print"/>
          <a:srcRect l="14799" r="14799"/>
          <a:stretch>
            <a:fillRect/>
          </a:stretch>
        </p:blipFill>
        <p:spPr bwMode="auto">
          <a:xfrm rot="1214885">
            <a:off x="6780213" y="484891"/>
            <a:ext cx="140811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wii sport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123099">
            <a:off x="1363663" y="373063"/>
            <a:ext cx="16192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8" descr="P1020066.JPG"/>
          <p:cNvPicPr>
            <a:picLocks noChangeAspect="1"/>
          </p:cNvPicPr>
          <p:nvPr/>
        </p:nvPicPr>
        <p:blipFill>
          <a:blip r:embed="rId5" cstate="print"/>
          <a:srcRect l="3078" t="16411" r="20000" b="3590"/>
          <a:stretch>
            <a:fillRect/>
          </a:stretch>
        </p:blipFill>
        <p:spPr bwMode="auto">
          <a:xfrm>
            <a:off x="6561138" y="3695700"/>
            <a:ext cx="2112962" cy="164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Procedure: Take pulse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US" smtClean="0"/>
              <a:t>Step 4: When 15 minutes are up, take the person’s pulse:</a:t>
            </a:r>
          </a:p>
          <a:p>
            <a:pPr marL="990600" lvl="1" indent="-533400">
              <a:buFontTx/>
              <a:buAutoNum type="alphaUcPeriod"/>
            </a:pPr>
            <a:r>
              <a:rPr lang="en-US" sz="3200" smtClean="0"/>
              <a:t>Find the radial pulse located in the right wrist</a:t>
            </a:r>
          </a:p>
          <a:p>
            <a:pPr marL="990600" lvl="1" indent="-533400">
              <a:buFontTx/>
              <a:buAutoNum type="alphaUcPeriod"/>
            </a:pPr>
            <a:r>
              <a:rPr lang="en-US" sz="3200" smtClean="0"/>
              <a:t>Count beats per minute for one minute</a:t>
            </a:r>
          </a:p>
          <a:p>
            <a:pPr marL="990600" lvl="1" indent="-533400">
              <a:buFontTx/>
              <a:buAutoNum type="alphaUcPeriod"/>
            </a:pPr>
            <a:r>
              <a:rPr lang="en-US" sz="3200" smtClean="0"/>
              <a:t>Record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Procedure: Test Game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r>
              <a:rPr lang="en-US" smtClean="0"/>
              <a:t>Step 5: After pulse has been recorded, have subject stand up and take the position necessary for the test.</a:t>
            </a:r>
          </a:p>
          <a:p>
            <a:endParaRPr lang="en-US" smtClean="0"/>
          </a:p>
          <a:p>
            <a:r>
              <a:rPr lang="en-US" smtClean="0"/>
              <a:t>Step 6: Begin the test and start timer for 15 minutes at the same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Procedure: Record Data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Step 7: When 15 minutes are up, have the subject immediately lie down and take pulse again using the procedure stated. </a:t>
            </a:r>
          </a:p>
          <a:p>
            <a:r>
              <a:rPr lang="en-US" sz="2800" dirty="0" smtClean="0"/>
              <a:t>Step 8: Record pulse in beats per minute.</a:t>
            </a:r>
          </a:p>
          <a:p>
            <a:r>
              <a:rPr lang="en-US" sz="2800" dirty="0" smtClean="0"/>
              <a:t>Step 9: Subtract to find change in heart rate. </a:t>
            </a:r>
          </a:p>
          <a:p>
            <a:r>
              <a:rPr lang="en-US" sz="2800" dirty="0" smtClean="0"/>
              <a:t>Step 10: Repeat experiment with each experimental group, being sure 15 minutes of rest time are allowed between each test.</a:t>
            </a:r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Procedure: Record Data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Step 7: When 15 minutes are up, have the subject immediately lie down and take pulse again using the procedure stated. </a:t>
            </a:r>
          </a:p>
          <a:p>
            <a:r>
              <a:rPr lang="en-US" sz="2800" dirty="0" smtClean="0"/>
              <a:t>Step 8: Record pulse in beats per minute.</a:t>
            </a:r>
          </a:p>
          <a:p>
            <a:r>
              <a:rPr lang="en-US" sz="2800" dirty="0" smtClean="0"/>
              <a:t>Step 9: Subtract to find change in heart rate. </a:t>
            </a:r>
          </a:p>
          <a:p>
            <a:r>
              <a:rPr lang="en-US" sz="2800" dirty="0" smtClean="0"/>
              <a:t>Step 10: Repeat experiment with each experimental group, being sure 15 minutes of rest time are allowed between each test.</a:t>
            </a:r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Experimental Design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6858000" cy="3733800"/>
          </a:xfrm>
        </p:spPr>
        <p:txBody>
          <a:bodyPr/>
          <a:lstStyle/>
          <a:p>
            <a:pPr eaLnBrk="1" hangingPunct="1"/>
            <a:r>
              <a:rPr lang="en-US" smtClean="0"/>
              <a:t>Experimental Variable</a:t>
            </a:r>
          </a:p>
          <a:p>
            <a:pPr lvl="1" eaLnBrk="1" hangingPunct="1"/>
            <a:r>
              <a:rPr lang="en-US" smtClean="0"/>
              <a:t>Different video games</a:t>
            </a:r>
          </a:p>
          <a:p>
            <a:pPr eaLnBrk="1" hangingPunct="1"/>
            <a:r>
              <a:rPr lang="en-US" smtClean="0"/>
              <a:t>Experimental Groups</a:t>
            </a:r>
          </a:p>
          <a:p>
            <a:pPr lvl="1" eaLnBrk="1" hangingPunct="1"/>
            <a:r>
              <a:rPr lang="en-US" smtClean="0"/>
              <a:t>DDR, Wii Sports, Guitar Hero </a:t>
            </a:r>
            <a:endParaRPr lang="en-US" smtClean="0">
              <a:solidFill>
                <a:schemeClr val="folHlink"/>
              </a:solidFill>
            </a:endParaRPr>
          </a:p>
          <a:p>
            <a:pPr eaLnBrk="1" hangingPunct="1"/>
            <a:r>
              <a:rPr lang="en-US" smtClean="0"/>
              <a:t>Control Group</a:t>
            </a:r>
          </a:p>
          <a:p>
            <a:pPr lvl="1" eaLnBrk="1" hangingPunct="1"/>
            <a:r>
              <a:rPr lang="en-US" smtClean="0"/>
              <a:t>Walking </a:t>
            </a:r>
          </a:p>
        </p:txBody>
      </p:sp>
      <p:pic>
        <p:nvPicPr>
          <p:cNvPr id="13316" name="Picture 3" descr="ddr logo.jpg"/>
          <p:cNvPicPr>
            <a:picLocks noChangeAspect="1"/>
          </p:cNvPicPr>
          <p:nvPr/>
        </p:nvPicPr>
        <p:blipFill>
          <a:blip r:embed="rId2" cstate="print"/>
          <a:srcRect l="2000" t="6136" r="2000" b="4047"/>
          <a:stretch>
            <a:fillRect/>
          </a:stretch>
        </p:blipFill>
        <p:spPr bwMode="auto">
          <a:xfrm>
            <a:off x="7239000" y="4044950"/>
            <a:ext cx="1524000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4" descr="gh2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5680075"/>
            <a:ext cx="1574800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5" descr="wii sports logo.jpg"/>
          <p:cNvPicPr>
            <a:picLocks noChangeAspect="1"/>
          </p:cNvPicPr>
          <p:nvPr/>
        </p:nvPicPr>
        <p:blipFill>
          <a:blip r:embed="rId4" cstate="print"/>
          <a:srcRect l="16400" t="14799" r="17999" b="59599"/>
          <a:stretch>
            <a:fillRect/>
          </a:stretch>
        </p:blipFill>
        <p:spPr bwMode="auto">
          <a:xfrm>
            <a:off x="6477000" y="2828925"/>
            <a:ext cx="25146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8" descr="P1020066.JPG"/>
          <p:cNvPicPr>
            <a:picLocks noChangeAspect="1"/>
          </p:cNvPicPr>
          <p:nvPr/>
        </p:nvPicPr>
        <p:blipFill>
          <a:blip r:embed="rId5" cstate="print"/>
          <a:srcRect l="3078" t="16411" r="20000" b="3590"/>
          <a:stretch>
            <a:fillRect/>
          </a:stretch>
        </p:blipFill>
        <p:spPr bwMode="auto">
          <a:xfrm>
            <a:off x="7086600" y="1295400"/>
            <a:ext cx="16764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Control Variables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Activity:</a:t>
            </a:r>
          </a:p>
          <a:p>
            <a:pPr lvl="1" eaLnBrk="1" hangingPunct="1"/>
            <a:r>
              <a:rPr lang="en-US" dirty="0" smtClean="0"/>
              <a:t>Same song/course played </a:t>
            </a:r>
          </a:p>
          <a:p>
            <a:pPr lvl="1" eaLnBrk="1" hangingPunct="1"/>
            <a:r>
              <a:rPr lang="en-US" dirty="0" smtClean="0"/>
              <a:t>Same speed setting on treadmill</a:t>
            </a:r>
          </a:p>
          <a:p>
            <a:pPr lvl="1" eaLnBrk="1" hangingPunct="1"/>
            <a:r>
              <a:rPr lang="en-US" dirty="0" smtClean="0"/>
              <a:t>Exercise done at same time of day</a:t>
            </a:r>
          </a:p>
          <a:p>
            <a:pPr lvl="1" eaLnBrk="1" hangingPunct="1"/>
            <a:r>
              <a:rPr lang="en-US" dirty="0" smtClean="0"/>
              <a:t>Same volume level</a:t>
            </a:r>
          </a:p>
          <a:p>
            <a:endParaRPr lang="en-US" dirty="0" smtClean="0"/>
          </a:p>
          <a:p>
            <a:r>
              <a:rPr lang="en-US" dirty="0" smtClean="0"/>
              <a:t>Test subjects:</a:t>
            </a:r>
          </a:p>
          <a:p>
            <a:pPr lvl="1"/>
            <a:r>
              <a:rPr lang="en-US" dirty="0" smtClean="0"/>
              <a:t>All subjects within same age range (14-16 yrs)</a:t>
            </a:r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mtClean="0"/>
              <a:t>Control Variables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52578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Time:</a:t>
            </a:r>
          </a:p>
          <a:p>
            <a:pPr lvl="1"/>
            <a:r>
              <a:rPr lang="en-US" smtClean="0"/>
              <a:t>15 minutes of resting time between activities</a:t>
            </a:r>
          </a:p>
          <a:p>
            <a:pPr lvl="1"/>
            <a:r>
              <a:rPr lang="en-US" smtClean="0"/>
              <a:t>15 minutes spent on each activity</a:t>
            </a:r>
          </a:p>
          <a:p>
            <a:pPr lvl="1"/>
            <a:r>
              <a:rPr lang="en-US" smtClean="0"/>
              <a:t>Pulse counted for one minute</a:t>
            </a:r>
          </a:p>
          <a:p>
            <a:endParaRPr lang="en-US" smtClean="0"/>
          </a:p>
          <a:p>
            <a:r>
              <a:rPr lang="en-US" smtClean="0"/>
              <a:t>Heart rate:</a:t>
            </a:r>
          </a:p>
          <a:p>
            <a:pPr lvl="1"/>
            <a:r>
              <a:rPr lang="en-US" smtClean="0"/>
              <a:t>Radial pulse is used</a:t>
            </a:r>
          </a:p>
          <a:p>
            <a:pPr lvl="1"/>
            <a:r>
              <a:rPr lang="en-US" smtClean="0"/>
              <a:t>Found in right wrist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66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sz="4000" smtClean="0"/>
              <a:t>Change in Heart Rate (BPM) </a:t>
            </a:r>
          </a:p>
        </p:txBody>
      </p:sp>
      <p:graphicFrame>
        <p:nvGraphicFramePr>
          <p:cNvPr id="20577" name="Group 97"/>
          <p:cNvGraphicFramePr>
            <a:graphicFrameLocks noGrp="1"/>
          </p:cNvGraphicFramePr>
          <p:nvPr/>
        </p:nvGraphicFramePr>
        <p:xfrm>
          <a:off x="685800" y="1219200"/>
          <a:ext cx="7315200" cy="4724402"/>
        </p:xfrm>
        <a:graphic>
          <a:graphicData uri="http://schemas.openxmlformats.org/drawingml/2006/table">
            <a:tbl>
              <a:tblPr/>
              <a:tblGrid>
                <a:gridCol w="1566863"/>
                <a:gridCol w="1568450"/>
                <a:gridCol w="1462087"/>
                <a:gridCol w="1358900"/>
                <a:gridCol w="1358900"/>
              </a:tblGrid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Subject #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Treadmill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Wii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GH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DDR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mtClean="0"/>
              <a:t>Average Change (BPM)</a:t>
            </a:r>
          </a:p>
        </p:txBody>
      </p:sp>
      <p:graphicFrame>
        <p:nvGraphicFramePr>
          <p:cNvPr id="38951" name="Group 39"/>
          <p:cNvGraphicFramePr>
            <a:graphicFrameLocks noGrp="1"/>
          </p:cNvGraphicFramePr>
          <p:nvPr>
            <p:ph/>
          </p:nvPr>
        </p:nvGraphicFramePr>
        <p:xfrm>
          <a:off x="457200" y="2286000"/>
          <a:ext cx="8305800" cy="1295401"/>
        </p:xfrm>
        <a:graphic>
          <a:graphicData uri="http://schemas.openxmlformats.org/drawingml/2006/table">
            <a:tbl>
              <a:tblPr/>
              <a:tblGrid>
                <a:gridCol w="2076450"/>
                <a:gridCol w="2076450"/>
                <a:gridCol w="2076450"/>
                <a:gridCol w="207645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Treadmill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Wii Sports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Guitar Hero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DDR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Graph: Average Change in BPM</a:t>
            </a:r>
          </a:p>
        </p:txBody>
      </p:sp>
      <p:graphicFrame>
        <p:nvGraphicFramePr>
          <p:cNvPr id="22536" name="Object 8"/>
          <p:cNvGraphicFramePr>
            <a:graphicFrameLocks noChangeAspect="1"/>
          </p:cNvGraphicFramePr>
          <p:nvPr/>
        </p:nvGraphicFramePr>
        <p:xfrm>
          <a:off x="304800" y="1028700"/>
          <a:ext cx="8458200" cy="5829300"/>
        </p:xfrm>
        <a:graphic>
          <a:graphicData uri="http://schemas.openxmlformats.org/presentationml/2006/ole">
            <p:oleObj spid="_x0000_s22536" name="Chart" r:id="rId3" imgW="3143192" imgH="2428862" progId="Excel.Sheet.8">
              <p:embed/>
            </p:oleObj>
          </a:graphicData>
        </a:graphic>
      </p:graphicFrame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2362200" y="5881688"/>
            <a:ext cx="1219200" cy="36671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Treadmill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4267200" y="5867400"/>
            <a:ext cx="533400" cy="366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Wii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5410200" y="5867400"/>
            <a:ext cx="1447800" cy="366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Guitar Hero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7239000" y="5881688"/>
            <a:ext cx="685800" cy="36671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DDR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Problem</a:t>
            </a: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 want to find out if certain video games can increase your heart rate as much as walking does. I like video games and want to know if they can be considered exercise.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smtClean="0"/>
              <a:t>Percent of Change</a:t>
            </a:r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1600200" y="838200"/>
          <a:ext cx="5792788" cy="5810250"/>
        </p:xfrm>
        <a:graphic>
          <a:graphicData uri="http://schemas.openxmlformats.org/presentationml/2006/ole">
            <p:oleObj spid="_x0000_s1030" name="Worksheet" r:id="rId3" imgW="3057525" imgH="306705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Percent of Change</a:t>
            </a:r>
          </a:p>
        </p:txBody>
      </p:sp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457200" y="1371600"/>
          <a:ext cx="8077200" cy="5230813"/>
        </p:xfrm>
        <a:graphic>
          <a:graphicData uri="http://schemas.openxmlformats.org/presentationml/2006/ole">
            <p:oleObj spid="_x0000_s23558" name="Chart" r:id="rId3" imgW="4571989" imgH="259082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smtClean="0"/>
              <a:t>Ranking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>
            <p:ph idx="1"/>
          </p:nvPr>
        </p:nvGraphicFramePr>
        <p:xfrm>
          <a:off x="912110" y="1066800"/>
          <a:ext cx="6217353" cy="5410200"/>
        </p:xfrm>
        <a:graphic>
          <a:graphicData uri="http://schemas.openxmlformats.org/presentationml/2006/ole">
            <p:oleObj spid="_x0000_s2050" name="Worksheet" r:id="rId3" imgW="3057525" imgH="2600325" progId="Excel.Sheet.8">
              <p:embed/>
            </p:oleObj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7162800" y="3352800"/>
            <a:ext cx="19812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A lower number means the test had less of an effect on the subject’s heart rate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mtClean="0"/>
              <a:t>Ranking Graph</a:t>
            </a:r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2819400" y="5637213"/>
            <a:ext cx="40386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A lower number means the test had less of an effect on the subject’s heart rate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 rot="16200000">
            <a:off x="-831056" y="3283744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Average Ranking</a:t>
            </a:r>
          </a:p>
        </p:txBody>
      </p:sp>
      <p:graphicFrame>
        <p:nvGraphicFramePr>
          <p:cNvPr id="24584" name="Object 8"/>
          <p:cNvGraphicFramePr>
            <a:graphicFrameLocks noChangeAspect="1"/>
          </p:cNvGraphicFramePr>
          <p:nvPr/>
        </p:nvGraphicFramePr>
        <p:xfrm>
          <a:off x="381000" y="990600"/>
          <a:ext cx="8763000" cy="4694238"/>
        </p:xfrm>
        <a:graphic>
          <a:graphicData uri="http://schemas.openxmlformats.org/presentationml/2006/ole">
            <p:oleObj spid="_x0000_s24584" name="Chart" r:id="rId3" imgW="6029399" imgH="2638331" progId="Excel.Sheet.8">
              <p:embed/>
            </p:oleObj>
          </a:graphicData>
        </a:graphic>
      </p:graphicFrame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1219200" y="5029200"/>
            <a:ext cx="12192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Treadmill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3581400" y="5029200"/>
            <a:ext cx="6096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Wii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5181600" y="5029200"/>
            <a:ext cx="14478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Guitar Hero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7543800" y="5029200"/>
            <a:ext cx="6858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DDR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mtClean="0"/>
              <a:t>Conclusion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My data does not support my hypothesis</a:t>
            </a:r>
          </a:p>
          <a:p>
            <a:r>
              <a:rPr lang="en-US" dirty="0" smtClean="0"/>
              <a:t>The effect of each activity is different on each person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Other Factors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smtClean="0"/>
              <a:t>Couldn’t control skill level, which affected performance</a:t>
            </a:r>
          </a:p>
          <a:p>
            <a:pPr lvl="1"/>
            <a:r>
              <a:rPr lang="en-US" smtClean="0"/>
              <a:t>Some found the games easier and didn’t have to try as hard</a:t>
            </a:r>
          </a:p>
          <a:p>
            <a:pPr lvl="1"/>
            <a:r>
              <a:rPr lang="en-US" smtClean="0"/>
              <a:t>Exerted less effort</a:t>
            </a:r>
          </a:p>
          <a:p>
            <a:r>
              <a:rPr lang="en-US" smtClean="0"/>
              <a:t>Experience level</a:t>
            </a:r>
          </a:p>
          <a:p>
            <a:pPr lvl="1"/>
            <a:r>
              <a:rPr lang="en-US" smtClean="0"/>
              <a:t>Higher experience level: less likely to be surprised/excited by the games</a:t>
            </a:r>
          </a:p>
          <a:p>
            <a:pPr lvl="1"/>
            <a:r>
              <a:rPr lang="en-US" smtClean="0"/>
              <a:t>Release less adrenaline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Factors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Speed was always the same on the treadmill, but not everyone was the same height</a:t>
            </a:r>
          </a:p>
          <a:p>
            <a:pPr lvl="1"/>
            <a:r>
              <a:rPr lang="en-US" smtClean="0"/>
              <a:t>Shorter people had to walk faster than taller people to keep 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the effects of other factors:</a:t>
            </a:r>
          </a:p>
          <a:p>
            <a:pPr lvl="1"/>
            <a:r>
              <a:rPr lang="en-US" dirty="0" smtClean="0"/>
              <a:t>Height</a:t>
            </a:r>
          </a:p>
          <a:p>
            <a:pPr lvl="1"/>
            <a:r>
              <a:rPr lang="en-US" dirty="0" smtClean="0"/>
              <a:t>Weight</a:t>
            </a:r>
          </a:p>
          <a:p>
            <a:pPr lvl="1"/>
            <a:r>
              <a:rPr lang="en-US" dirty="0" smtClean="0"/>
              <a:t>Gender</a:t>
            </a:r>
          </a:p>
          <a:p>
            <a:pPr lvl="1"/>
            <a:r>
              <a:rPr lang="en-US" dirty="0" smtClean="0"/>
              <a:t>Age</a:t>
            </a:r>
          </a:p>
          <a:p>
            <a:pPr lvl="1"/>
            <a:r>
              <a:rPr lang="en-US" dirty="0" smtClean="0"/>
              <a:t>Athletic ability</a:t>
            </a:r>
          </a:p>
          <a:p>
            <a:r>
              <a:rPr lang="en-US" dirty="0" smtClean="0"/>
              <a:t>Survey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Bibliography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791200"/>
          </a:xfrm>
        </p:spPr>
        <p:txBody>
          <a:bodyPr/>
          <a:lstStyle/>
          <a:p>
            <a:r>
              <a:rPr lang="en-US" sz="2800" dirty="0" smtClean="0"/>
              <a:t>http://www.iowastatedaily.com/articles/2007/01/08/fyi/20070108-archive0.txt. 12/31/09.</a:t>
            </a:r>
          </a:p>
          <a:p>
            <a:r>
              <a:rPr lang="en-US" sz="2800" dirty="0" smtClean="0"/>
              <a:t>http://www.usnews.com/health/family-health/boomer-health/articles/2009/06/05/ interactive-video-games-offer-exercise-benefits.html. 1/3/10.</a:t>
            </a:r>
          </a:p>
          <a:p>
            <a:r>
              <a:rPr lang="en-US" sz="2800" dirty="0" smtClean="0"/>
              <a:t>http://anatomyphysiology.suite101.com/article.cfm/how_does_adrenaline_work. 1/3/10.</a:t>
            </a:r>
          </a:p>
          <a:p>
            <a:r>
              <a:rPr lang="en-US" sz="2800" dirty="0" smtClean="0"/>
              <a:t>http://www.lycos.com/info/epinephrine.html. 1/16/10.</a:t>
            </a:r>
          </a:p>
          <a:p>
            <a:r>
              <a:rPr lang="en-US" sz="2800" dirty="0" smtClean="0"/>
              <a:t>http://btc.montana.edu/Olympics/physiology/cf02.html. 1/16/10.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Standard Deviation</a:t>
            </a:r>
          </a:p>
        </p:txBody>
      </p:sp>
      <p:sp>
        <p:nvSpPr>
          <p:cNvPr id="29699" name="Rectangle 8"/>
          <p:cNvSpPr>
            <a:spLocks noChangeArrowheads="1"/>
          </p:cNvSpPr>
          <p:nvPr/>
        </p:nvSpPr>
        <p:spPr bwMode="auto">
          <a:xfrm>
            <a:off x="685800" y="1066801"/>
            <a:ext cx="3200400" cy="259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sym typeface="Symbol" pitchFamily="18" charset="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sym typeface="Symbol" pitchFamily="18" charset="2"/>
              </a:rPr>
              <a:t>    (</a:t>
            </a:r>
            <a:r>
              <a:rPr lang="en-US" sz="3200" dirty="0" err="1">
                <a:sym typeface="Symbol" pitchFamily="18" charset="2"/>
              </a:rPr>
              <a:t>X</a:t>
            </a:r>
            <a:r>
              <a:rPr lang="en-US" sz="3200" baseline="-25000" dirty="0" err="1">
                <a:sym typeface="Symbol" pitchFamily="18" charset="2"/>
              </a:rPr>
              <a:t>av</a:t>
            </a:r>
            <a:r>
              <a:rPr lang="en-US" sz="3200" dirty="0">
                <a:sym typeface="Symbol" pitchFamily="18" charset="2"/>
              </a:rPr>
              <a:t>-X</a:t>
            </a:r>
            <a:r>
              <a:rPr lang="en-US" sz="3200" baseline="-25000" dirty="0">
                <a:sym typeface="Symbol" pitchFamily="18" charset="2"/>
              </a:rPr>
              <a:t>i</a:t>
            </a:r>
            <a:r>
              <a:rPr lang="en-US" sz="3200" dirty="0">
                <a:sym typeface="Symbol" pitchFamily="18" charset="2"/>
              </a:rPr>
              <a:t>)</a:t>
            </a:r>
            <a:r>
              <a:rPr lang="en-US" sz="3200" baseline="30000" dirty="0">
                <a:sym typeface="Symbol" pitchFamily="18" charset="2"/>
              </a:rPr>
              <a:t>2</a:t>
            </a:r>
          </a:p>
          <a:p>
            <a:pPr marL="742950" lvl="1" indent="-285750">
              <a:lnSpc>
                <a:spcPts val="1200"/>
              </a:lnSpc>
              <a:spcBef>
                <a:spcPct val="20000"/>
              </a:spcBef>
            </a:pPr>
            <a:r>
              <a:rPr lang="en-US" sz="1600" dirty="0">
                <a:sym typeface="Symbol" pitchFamily="18" charset="2"/>
              </a:rPr>
              <a:t>  </a:t>
            </a:r>
            <a:r>
              <a:rPr lang="en-US" sz="3200" dirty="0">
                <a:sym typeface="Symbol" pitchFamily="18" charset="2"/>
              </a:rPr>
              <a:t>    </a:t>
            </a:r>
            <a:endParaRPr lang="en-US" sz="3200" dirty="0" smtClean="0">
              <a:sym typeface="Symbol" pitchFamily="18" charset="2"/>
            </a:endParaRPr>
          </a:p>
          <a:p>
            <a:pPr marL="742950" lvl="1" indent="-285750">
              <a:lnSpc>
                <a:spcPts val="1200"/>
              </a:lnSpc>
              <a:spcBef>
                <a:spcPct val="20000"/>
              </a:spcBef>
            </a:pPr>
            <a:r>
              <a:rPr lang="en-US" sz="3200" dirty="0" smtClean="0">
                <a:sym typeface="Symbol" pitchFamily="18" charset="2"/>
              </a:rPr>
              <a:t>	  </a:t>
            </a:r>
            <a:r>
              <a:rPr lang="en-US" sz="3200" dirty="0">
                <a:sym typeface="Symbol" pitchFamily="18" charset="2"/>
              </a:rPr>
              <a:t>N-1</a:t>
            </a:r>
          </a:p>
        </p:txBody>
      </p:sp>
      <p:sp>
        <p:nvSpPr>
          <p:cNvPr id="29700" name="Rectangle 9"/>
          <p:cNvSpPr>
            <a:spLocks noChangeArrowheads="1"/>
          </p:cNvSpPr>
          <p:nvPr/>
        </p:nvSpPr>
        <p:spPr bwMode="auto">
          <a:xfrm>
            <a:off x="5029200" y="914400"/>
            <a:ext cx="38100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4000" dirty="0">
                <a:sym typeface="Symbol" pitchFamily="18" charset="2"/>
              </a:rPr>
              <a:t>    </a:t>
            </a:r>
            <a:r>
              <a:rPr lang="en-US" sz="3200" dirty="0">
                <a:sym typeface="Symbol" pitchFamily="18" charset="2"/>
              </a:rPr>
              <a:t>=</a:t>
            </a:r>
            <a:r>
              <a:rPr lang="en-US" sz="4000" dirty="0">
                <a:sym typeface="Symbol" pitchFamily="18" charset="2"/>
              </a:rPr>
              <a:t> </a:t>
            </a:r>
            <a:r>
              <a:rPr lang="en-US" sz="2400" dirty="0">
                <a:sym typeface="Symbol" pitchFamily="18" charset="2"/>
              </a:rPr>
              <a:t>Sum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4000" dirty="0" err="1">
                <a:sym typeface="Symbol" pitchFamily="18" charset="2"/>
              </a:rPr>
              <a:t>X</a:t>
            </a:r>
            <a:r>
              <a:rPr lang="en-US" sz="4000" baseline="-25000" dirty="0" err="1">
                <a:sym typeface="Symbol" pitchFamily="18" charset="2"/>
              </a:rPr>
              <a:t>av</a:t>
            </a:r>
            <a:r>
              <a:rPr lang="en-US" sz="4000" u="sng" baseline="-25000" dirty="0">
                <a:sym typeface="Symbol" pitchFamily="18" charset="2"/>
              </a:rPr>
              <a:t> </a:t>
            </a:r>
            <a:r>
              <a:rPr lang="en-US" sz="3200" dirty="0">
                <a:sym typeface="Symbol" pitchFamily="18" charset="2"/>
              </a:rPr>
              <a:t>=</a:t>
            </a:r>
            <a:r>
              <a:rPr lang="en-US" sz="4000" dirty="0">
                <a:sym typeface="Symbol" pitchFamily="18" charset="2"/>
              </a:rPr>
              <a:t> </a:t>
            </a:r>
            <a:r>
              <a:rPr lang="en-US" sz="2400" dirty="0" smtClean="0">
                <a:sym typeface="Symbol" pitchFamily="18" charset="2"/>
              </a:rPr>
              <a:t>Average</a:t>
            </a:r>
            <a:endParaRPr lang="en-US" sz="2400" dirty="0">
              <a:sym typeface="Symbol" pitchFamily="18" charset="2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4000" dirty="0">
                <a:sym typeface="Symbol" pitchFamily="18" charset="2"/>
              </a:rPr>
              <a:t>X</a:t>
            </a:r>
            <a:r>
              <a:rPr lang="en-US" sz="4000" baseline="-25000" dirty="0">
                <a:sym typeface="Symbol" pitchFamily="18" charset="2"/>
              </a:rPr>
              <a:t>i</a:t>
            </a:r>
            <a:r>
              <a:rPr lang="en-US" sz="4000" dirty="0">
                <a:sym typeface="Symbol" pitchFamily="18" charset="2"/>
              </a:rPr>
              <a:t>   </a:t>
            </a:r>
            <a:r>
              <a:rPr lang="en-US" sz="3200" dirty="0">
                <a:sym typeface="Symbol" pitchFamily="18" charset="2"/>
              </a:rPr>
              <a:t>= </a:t>
            </a:r>
            <a:r>
              <a:rPr lang="en-US" sz="2400" dirty="0" smtClean="0">
                <a:sym typeface="Symbol" pitchFamily="18" charset="2"/>
              </a:rPr>
              <a:t>Trial</a:t>
            </a:r>
            <a:endParaRPr lang="en-US" sz="2400" dirty="0">
              <a:sym typeface="Symbol" pitchFamily="18" charset="2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4200" dirty="0">
                <a:sym typeface="Symbol" pitchFamily="18" charset="2"/>
              </a:rPr>
              <a:t>N   </a:t>
            </a:r>
            <a:r>
              <a:rPr lang="en-US" sz="3200" dirty="0">
                <a:sym typeface="Symbol" pitchFamily="18" charset="2"/>
              </a:rPr>
              <a:t>=</a:t>
            </a:r>
            <a:r>
              <a:rPr lang="en-US" sz="4200" dirty="0">
                <a:sym typeface="Symbol" pitchFamily="18" charset="2"/>
              </a:rPr>
              <a:t> </a:t>
            </a:r>
            <a:r>
              <a:rPr lang="en-US" sz="2400" dirty="0">
                <a:sym typeface="Symbol" pitchFamily="18" charset="2"/>
              </a:rPr>
              <a:t># of Trials</a:t>
            </a:r>
          </a:p>
        </p:txBody>
      </p:sp>
      <p:sp>
        <p:nvSpPr>
          <p:cNvPr id="29703" name="Line 13"/>
          <p:cNvSpPr>
            <a:spLocks noChangeShapeType="1"/>
          </p:cNvSpPr>
          <p:nvPr/>
        </p:nvSpPr>
        <p:spPr bwMode="auto">
          <a:xfrm>
            <a:off x="1143000" y="2286000"/>
            <a:ext cx="2286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04" name="Text Box 14"/>
          <p:cNvSpPr txBox="1">
            <a:spLocks noChangeArrowheads="1"/>
          </p:cNvSpPr>
          <p:nvPr/>
        </p:nvSpPr>
        <p:spPr bwMode="auto">
          <a:xfrm>
            <a:off x="457200" y="1447800"/>
            <a:ext cx="9906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0" dirty="0">
                <a:latin typeface="Tahoma" pitchFamily="34" charset="0"/>
                <a:sym typeface="Symbol" pitchFamily="18" charset="2"/>
              </a:rPr>
              <a:t></a:t>
            </a:r>
          </a:p>
        </p:txBody>
      </p:sp>
      <p:sp>
        <p:nvSpPr>
          <p:cNvPr id="29705" name="Line 15"/>
          <p:cNvSpPr>
            <a:spLocks noChangeShapeType="1"/>
          </p:cNvSpPr>
          <p:nvPr/>
        </p:nvSpPr>
        <p:spPr bwMode="auto">
          <a:xfrm>
            <a:off x="1219200" y="1524000"/>
            <a:ext cx="2286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59394" name="Group 2"/>
          <p:cNvGrpSpPr>
            <a:grpSpLocks/>
          </p:cNvGrpSpPr>
          <p:nvPr/>
        </p:nvGrpSpPr>
        <p:grpSpPr bwMode="auto">
          <a:xfrm>
            <a:off x="609600" y="4267200"/>
            <a:ext cx="7848602" cy="2033587"/>
            <a:chOff x="107261025" y="108165900"/>
            <a:chExt cx="7132994" cy="1500241"/>
          </a:xfrm>
        </p:grpSpPr>
        <p:pic>
          <p:nvPicPr>
            <p:cNvPr id="59395" name="Picture 3" descr="fc_sqrootx_41750_lg[1]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873" t="22490" r="4620" b="6828"/>
            <a:stretch>
              <a:fillRect/>
            </a:stretch>
          </p:blipFill>
          <p:spPr bwMode="auto">
            <a:xfrm>
              <a:off x="107261025" y="108165900"/>
              <a:ext cx="2628900" cy="1500241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</p:pic>
        <p:sp>
          <p:nvSpPr>
            <p:cNvPr id="59396" name="Line 4"/>
            <p:cNvSpPr>
              <a:spLocks noChangeShapeType="1"/>
            </p:cNvSpPr>
            <p:nvPr/>
          </p:nvSpPr>
          <p:spPr bwMode="auto">
            <a:xfrm>
              <a:off x="109661326" y="108232575"/>
              <a:ext cx="4732693" cy="45755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397" name="Text Box 5"/>
            <p:cNvSpPr txBox="1">
              <a:spLocks noChangeArrowheads="1"/>
            </p:cNvSpPr>
            <p:nvPr/>
          </p:nvSpPr>
          <p:spPr bwMode="auto">
            <a:xfrm>
              <a:off x="108461170" y="108375450"/>
              <a:ext cx="5932842" cy="3429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(9.3-8.7)</a:t>
              </a:r>
              <a:r>
                <a:rPr kumimoji="0" lang="en-US" sz="2800" b="0" i="0" u="none" strike="noStrike" cap="none" normalizeH="0" baseline="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2</a:t>
              </a: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+(9.3-6.5)</a:t>
              </a:r>
              <a:r>
                <a:rPr kumimoji="0" lang="en-US" sz="2800" b="0" i="0" u="none" strike="noStrike" cap="none" normalizeH="0" baseline="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2</a:t>
              </a: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+(9.3-4.5)</a:t>
              </a:r>
              <a:r>
                <a:rPr kumimoji="0" lang="en-US" sz="2800" b="0" i="0" u="none" strike="noStrike" cap="none" normalizeH="0" baseline="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2</a:t>
              </a: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+(9.3-17.5)</a:t>
              </a:r>
              <a:r>
                <a:rPr kumimoji="0" lang="en-US" sz="2800" b="0" i="0" u="none" strike="noStrike" cap="none" normalizeH="0" baseline="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2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9398" name="Text Box 6"/>
            <p:cNvSpPr txBox="1">
              <a:spLocks noChangeArrowheads="1"/>
            </p:cNvSpPr>
            <p:nvPr/>
          </p:nvSpPr>
          <p:spPr bwMode="auto">
            <a:xfrm>
              <a:off x="110693384" y="109115948"/>
              <a:ext cx="584275" cy="3429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4-1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" name="Line 4"/>
            <p:cNvSpPr>
              <a:spLocks noChangeShapeType="1"/>
            </p:cNvSpPr>
            <p:nvPr/>
          </p:nvSpPr>
          <p:spPr bwMode="auto">
            <a:xfrm flipV="1">
              <a:off x="108299808" y="109009127"/>
              <a:ext cx="5886450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400" name="Line 8"/>
          <p:cNvSpPr>
            <a:spLocks noChangeShapeType="1"/>
          </p:cNvSpPr>
          <p:nvPr/>
        </p:nvSpPr>
        <p:spPr bwMode="auto">
          <a:xfrm>
            <a:off x="98755200" y="101727000"/>
            <a:ext cx="4840288" cy="0"/>
          </a:xfrm>
          <a:prstGeom prst="line">
            <a:avLst/>
          </a:prstGeom>
          <a:noFill/>
          <a:ln w="2857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Background Information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486400"/>
          </a:xfrm>
        </p:spPr>
        <p:txBody>
          <a:bodyPr/>
          <a:lstStyle/>
          <a:p>
            <a:r>
              <a:rPr lang="en-US" dirty="0" smtClean="0"/>
              <a:t>Claims about games:</a:t>
            </a:r>
          </a:p>
          <a:p>
            <a:pPr lvl="1"/>
            <a:r>
              <a:rPr lang="en-US" dirty="0" smtClean="0"/>
              <a:t>DDR states “</a:t>
            </a:r>
            <a:r>
              <a:rPr lang="en-US" b="1" dirty="0" smtClean="0"/>
              <a:t>Get in shape </a:t>
            </a:r>
            <a:r>
              <a:rPr lang="en-US" dirty="0" smtClean="0"/>
              <a:t>with workout mode!”</a:t>
            </a:r>
          </a:p>
          <a:p>
            <a:pPr lvl="1"/>
            <a:r>
              <a:rPr lang="en-US" dirty="0" smtClean="0"/>
              <a:t>Cedric Bryant, chief executive physiologist for the American Council on Exercise: “</a:t>
            </a:r>
            <a:r>
              <a:rPr lang="en-US" b="1" dirty="0" smtClean="0"/>
              <a:t>It [DDR] </a:t>
            </a:r>
            <a:r>
              <a:rPr lang="en-US" dirty="0" smtClean="0"/>
              <a:t>can be </a:t>
            </a:r>
            <a:r>
              <a:rPr lang="en-US" b="1" dirty="0" smtClean="0"/>
              <a:t>very strenuous</a:t>
            </a:r>
            <a:r>
              <a:rPr lang="en-US" dirty="0" smtClean="0"/>
              <a:t> and </a:t>
            </a:r>
            <a:r>
              <a:rPr lang="en-US" b="1" dirty="0" smtClean="0"/>
              <a:t>can really get your heart rate up.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Iowa newspaper: “</a:t>
            </a:r>
            <a:r>
              <a:rPr lang="en-US" b="1" dirty="0" smtClean="0"/>
              <a:t>Guitar Hero video game </a:t>
            </a:r>
            <a:r>
              <a:rPr lang="en-US" dirty="0" smtClean="0"/>
              <a:t>provides new gaming hooks, </a:t>
            </a:r>
            <a:r>
              <a:rPr lang="en-US" b="1" dirty="0" smtClean="0"/>
              <a:t>fun exercise</a:t>
            </a:r>
            <a:r>
              <a:rPr lang="en-US" dirty="0" smtClean="0"/>
              <a:t>.”</a:t>
            </a:r>
          </a:p>
          <a:p>
            <a:pPr lvl="1"/>
            <a:r>
              <a:rPr lang="en-US" dirty="0" smtClean="0"/>
              <a:t>Studies have shown that Wii Sports games </a:t>
            </a:r>
            <a:r>
              <a:rPr lang="en-US" b="1" dirty="0" smtClean="0"/>
              <a:t>raised the heart rates of seniors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Background Information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Resting heart rate</a:t>
            </a:r>
          </a:p>
          <a:p>
            <a:pPr lvl="1"/>
            <a:r>
              <a:rPr lang="en-US" dirty="0" smtClean="0"/>
              <a:t>Number of times per minute the heart beats while at rest</a:t>
            </a:r>
          </a:p>
          <a:p>
            <a:pPr lvl="1"/>
            <a:r>
              <a:rPr lang="en-US" dirty="0" smtClean="0"/>
              <a:t>Found 2 places: carotid artery in neck or radial pulse at the wrist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Adrenaline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05800" cy="3581400"/>
          </a:xfrm>
        </p:spPr>
        <p:txBody>
          <a:bodyPr/>
          <a:lstStyle/>
          <a:p>
            <a:r>
              <a:rPr lang="en-US" smtClean="0"/>
              <a:t>Also called epinephrine</a:t>
            </a:r>
          </a:p>
          <a:p>
            <a:r>
              <a:rPr lang="en-US" smtClean="0"/>
              <a:t>Hormone released by adrenal glands</a:t>
            </a:r>
          </a:p>
          <a:p>
            <a:r>
              <a:rPr lang="en-US" smtClean="0"/>
              <a:t>Response to physical or mental distress</a:t>
            </a:r>
          </a:p>
          <a:p>
            <a:r>
              <a:rPr lang="en-US" smtClean="0"/>
              <a:t>Causes increase in heart rate</a:t>
            </a:r>
          </a:p>
          <a:p>
            <a:r>
              <a:rPr lang="en-US" smtClean="0"/>
              <a:t>More is secreted as exercise intensity increases</a:t>
            </a:r>
          </a:p>
          <a:p>
            <a:endParaRPr lang="en-US" smtClean="0"/>
          </a:p>
        </p:txBody>
      </p:sp>
      <p:pic>
        <p:nvPicPr>
          <p:cNvPr id="10244" name="Picture 2" descr="http://www.biocrawler.com/w/images/e/e8/Epinephri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5181600"/>
            <a:ext cx="38862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What raises heart rate?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905000"/>
            <a:ext cx="8077200" cy="2819400"/>
          </a:xfrm>
        </p:spPr>
        <p:txBody>
          <a:bodyPr/>
          <a:lstStyle/>
          <a:p>
            <a:r>
              <a:rPr lang="en-US" dirty="0" smtClean="0"/>
              <a:t>Effects of adrenaline:</a:t>
            </a:r>
          </a:p>
          <a:p>
            <a:pPr lvl="1"/>
            <a:r>
              <a:rPr lang="en-US" dirty="0" smtClean="0"/>
              <a:t>Exercise causes cells to need more oxygen</a:t>
            </a:r>
          </a:p>
          <a:p>
            <a:pPr lvl="1"/>
            <a:r>
              <a:rPr lang="en-US" dirty="0" smtClean="0"/>
              <a:t>To deliver oxygen faster, heart beats faster</a:t>
            </a:r>
          </a:p>
          <a:p>
            <a:pPr lvl="1"/>
            <a:r>
              <a:rPr lang="en-US" dirty="0" smtClean="0"/>
              <a:t>Adrenaline helps your heart beat faster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Hypothesis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dirty="0" smtClean="0"/>
              <a:t>I think that Dance </a:t>
            </a:r>
            <a:r>
              <a:rPr lang="en-US" dirty="0" err="1" smtClean="0"/>
              <a:t>Dance</a:t>
            </a:r>
            <a:r>
              <a:rPr lang="en-US" dirty="0" smtClean="0"/>
              <a:t> Revolution will increase heart rate the most, because it is the most vigorous activity.</a:t>
            </a:r>
          </a:p>
          <a:p>
            <a:r>
              <a:rPr lang="en-US" dirty="0" smtClean="0"/>
              <a:t>DDR is the most intense exercise I am testing</a:t>
            </a:r>
          </a:p>
          <a:p>
            <a:r>
              <a:rPr lang="en-US" dirty="0" smtClean="0"/>
              <a:t>More intense exercise=more adrenaline released</a:t>
            </a:r>
          </a:p>
          <a:p>
            <a:r>
              <a:rPr lang="en-US" dirty="0" smtClean="0"/>
              <a:t>Adrenaline raises heart rate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General Procedure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Have subjects lay on the ground for 15 minutes, then take their pulse </a:t>
            </a:r>
          </a:p>
          <a:p>
            <a:pPr eaLnBrk="1" hangingPunct="1"/>
            <a:r>
              <a:rPr lang="en-US" dirty="0" smtClean="0"/>
              <a:t>Have them walk on a treadmill for 15 minutes </a:t>
            </a:r>
          </a:p>
          <a:p>
            <a:pPr eaLnBrk="1" hangingPunct="1"/>
            <a:r>
              <a:rPr lang="en-US" dirty="0" smtClean="0"/>
              <a:t>Take their pulse again and subtract to find the increase in heart rate </a:t>
            </a:r>
          </a:p>
          <a:p>
            <a:pPr eaLnBrk="1" hangingPunct="1"/>
            <a:r>
              <a:rPr lang="en-US" dirty="0" smtClean="0"/>
              <a:t>Repeat the experiment with Guitar Hero, Wii Sports, and DDR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Procedure: Set up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Step 1: Obtain signed consent form from subject.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Step 2: Instruct the person lie down on the ground, close their eyes and relax.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Step 3: Wait 15 minutes. While subject is resting, prepare the video game for testing (set up song, level, etc.) Have volume muted during this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989</TotalTime>
  <Words>1004</Words>
  <Application>Microsoft Office PowerPoint</Application>
  <PresentationFormat>On-screen Show (4:3)</PresentationFormat>
  <Paragraphs>220</Paragraphs>
  <Slides>29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Default Design</vt:lpstr>
      <vt:lpstr>Chart</vt:lpstr>
      <vt:lpstr>Microsoft Office Excel 97-2003 Worksheet</vt:lpstr>
      <vt:lpstr>Are video games actually exercise?</vt:lpstr>
      <vt:lpstr>Problem</vt:lpstr>
      <vt:lpstr>Background Information</vt:lpstr>
      <vt:lpstr>Background Information</vt:lpstr>
      <vt:lpstr>Adrenaline</vt:lpstr>
      <vt:lpstr>What raises heart rate?</vt:lpstr>
      <vt:lpstr>Hypothesis</vt:lpstr>
      <vt:lpstr>General Procedure</vt:lpstr>
      <vt:lpstr>Procedure: Set up</vt:lpstr>
      <vt:lpstr>Procedure: Take pulse</vt:lpstr>
      <vt:lpstr>Procedure: Test Game</vt:lpstr>
      <vt:lpstr>Procedure: Record Data</vt:lpstr>
      <vt:lpstr>Procedure: Record Data</vt:lpstr>
      <vt:lpstr>Experimental Design</vt:lpstr>
      <vt:lpstr>Control Variables</vt:lpstr>
      <vt:lpstr>Control Variables</vt:lpstr>
      <vt:lpstr>Change in Heart Rate (BPM) </vt:lpstr>
      <vt:lpstr>Average Change (BPM)</vt:lpstr>
      <vt:lpstr>Graph: Average Change in BPM</vt:lpstr>
      <vt:lpstr>Percent of Change</vt:lpstr>
      <vt:lpstr>Percent of Change</vt:lpstr>
      <vt:lpstr>Ranking</vt:lpstr>
      <vt:lpstr>Ranking Graph</vt:lpstr>
      <vt:lpstr>Conclusion</vt:lpstr>
      <vt:lpstr>Other Factors</vt:lpstr>
      <vt:lpstr>Other Factors</vt:lpstr>
      <vt:lpstr>Further Study</vt:lpstr>
      <vt:lpstr>Bibliography</vt:lpstr>
      <vt:lpstr>Standard Deviation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activity increases heart rate the most?</dc:title>
  <dc:creator>CHARLES TAYLOR</dc:creator>
  <cp:lastModifiedBy>student1241</cp:lastModifiedBy>
  <cp:revision>95</cp:revision>
  <dcterms:created xsi:type="dcterms:W3CDTF">2009-11-30T22:36:21Z</dcterms:created>
  <dcterms:modified xsi:type="dcterms:W3CDTF">2010-03-05T20:38:24Z</dcterms:modified>
</cp:coreProperties>
</file>